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2" r:id="rId5"/>
    <p:sldId id="264" r:id="rId6"/>
    <p:sldId id="263" r:id="rId7"/>
    <p:sldId id="265" r:id="rId8"/>
    <p:sldId id="259" r:id="rId9"/>
    <p:sldId id="260" r:id="rId10"/>
    <p:sldId id="26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nl-NL" smtClean="0"/>
              <a:t>Klik om de stijl te bewerken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4/9/2019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‹nr.›</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nl-NL" smtClean="0"/>
              <a:t>Klik om de stijl te bewerken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ncho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nl-NL" smtClean="0"/>
              <a:t>Klik om de stijl te bewerken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48A87A34-81AB-432B-8DAE-1953F412C126}" type="datetimeFigureOut">
              <a:rPr lang="en-US" dirty="0"/>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1447191" y="2824269"/>
            <a:ext cx="4645152" cy="2644457"/>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412362" y="2821491"/>
            <a:ext cx="4645152" cy="2637371"/>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nl-NL" smtClean="0"/>
              <a:t>Klik om de stijl te bewerken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48A87A34-81AB-432B-8DAE-1953F412C126}" type="datetimeFigureOut">
              <a:rPr lang="en-US" dirty="0"/>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4/9/2019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4/9/2019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‹nr.›</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pPr algn="ctr"/>
            <a:r>
              <a:rPr lang="nl-NL" sz="4800" dirty="0" smtClean="0"/>
              <a:t>Ontwikkelingsgericht werken </a:t>
            </a:r>
            <a:endParaRPr lang="nl-NL" sz="4800" dirty="0"/>
          </a:p>
        </p:txBody>
      </p:sp>
      <p:sp>
        <p:nvSpPr>
          <p:cNvPr id="3" name="Ondertitel 2"/>
          <p:cNvSpPr>
            <a:spLocks noGrp="1"/>
          </p:cNvSpPr>
          <p:nvPr>
            <p:ph type="subTitle" idx="1"/>
          </p:nvPr>
        </p:nvSpPr>
        <p:spPr/>
        <p:txBody>
          <a:bodyPr/>
          <a:lstStyle/>
          <a:p>
            <a:r>
              <a:rPr lang="nl-NL" dirty="0" smtClean="0"/>
              <a:t>Thema 6: </a:t>
            </a:r>
            <a:r>
              <a:rPr lang="nl-NL" dirty="0"/>
              <a:t> </a:t>
            </a:r>
            <a:r>
              <a:rPr lang="nl-NL" dirty="0" smtClean="0"/>
              <a:t>Waarnemen            Les 7  </a:t>
            </a:r>
          </a:p>
          <a:p>
            <a:r>
              <a:rPr lang="nl-NL" dirty="0" smtClean="0"/>
              <a:t>Jolijn Bos     OA2 </a:t>
            </a:r>
            <a:endParaRPr lang="nl-NL" dirty="0"/>
          </a:p>
        </p:txBody>
      </p:sp>
      <p:pic>
        <p:nvPicPr>
          <p:cNvPr id="4" name="Afbeelding 3"/>
          <p:cNvPicPr>
            <a:picLocks noChangeAspect="1"/>
          </p:cNvPicPr>
          <p:nvPr/>
        </p:nvPicPr>
        <p:blipFill>
          <a:blip r:embed="rId2"/>
          <a:stretch>
            <a:fillRect/>
          </a:stretch>
        </p:blipFill>
        <p:spPr>
          <a:xfrm>
            <a:off x="7219406" y="4372596"/>
            <a:ext cx="4523694" cy="1565384"/>
          </a:xfrm>
          <a:prstGeom prst="rect">
            <a:avLst/>
          </a:prstGeom>
        </p:spPr>
      </p:pic>
    </p:spTree>
    <p:extLst>
      <p:ext uri="{BB962C8B-B14F-4D97-AF65-F5344CB8AC3E}">
        <p14:creationId xmlns:p14="http://schemas.microsoft.com/office/powerpoint/2010/main" val="35075665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Beeld maar uit! </a:t>
            </a:r>
            <a:r>
              <a:rPr lang="nl-NL" dirty="0" smtClean="0">
                <a:sym typeface="Wingdings" panose="05000000000000000000" pitchFamily="2" charset="2"/>
              </a:rPr>
              <a:t> </a:t>
            </a:r>
            <a:r>
              <a:rPr lang="nl-NL" dirty="0" smtClean="0"/>
              <a:t/>
            </a:r>
            <a:br>
              <a:rPr lang="nl-NL" dirty="0" smtClean="0"/>
            </a:br>
            <a:r>
              <a:rPr lang="nl-NL" dirty="0" smtClean="0"/>
              <a:t>Fase 1 : waarnemen en Fase 2: Begrijpen </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dirty="0" smtClean="0"/>
              <a:t>Stap 1: Lees de voor en achterkant van je kaartje, denk </a:t>
            </a:r>
            <a:r>
              <a:rPr lang="nl-NL" dirty="0"/>
              <a:t>na over </a:t>
            </a:r>
            <a:r>
              <a:rPr lang="nl-NL" dirty="0" smtClean="0"/>
              <a:t>je </a:t>
            </a:r>
            <a:r>
              <a:rPr lang="nl-NL" dirty="0"/>
              <a:t>opdracht en </a:t>
            </a:r>
            <a:r>
              <a:rPr lang="nl-NL" dirty="0" smtClean="0"/>
              <a:t>kies </a:t>
            </a:r>
            <a:r>
              <a:rPr lang="nl-NL" dirty="0"/>
              <a:t>een partner. </a:t>
            </a:r>
            <a:endParaRPr lang="nl-NL" dirty="0" smtClean="0"/>
          </a:p>
          <a:p>
            <a:pPr marL="0" indent="0">
              <a:buNone/>
            </a:pPr>
            <a:r>
              <a:rPr lang="nl-NL" dirty="0" smtClean="0"/>
              <a:t>Stap 2: Samen </a:t>
            </a:r>
            <a:r>
              <a:rPr lang="nl-NL" dirty="0"/>
              <a:t>voeren </a:t>
            </a:r>
            <a:r>
              <a:rPr lang="nl-NL" dirty="0" smtClean="0"/>
              <a:t>je </a:t>
            </a:r>
            <a:r>
              <a:rPr lang="nl-NL" dirty="0"/>
              <a:t>de opdracht in twee rondes uit. </a:t>
            </a:r>
            <a:endParaRPr lang="nl-NL" dirty="0" smtClean="0"/>
          </a:p>
          <a:p>
            <a:pPr marL="0" indent="0">
              <a:buNone/>
            </a:pPr>
            <a:r>
              <a:rPr lang="nl-NL" dirty="0" smtClean="0"/>
              <a:t>Stap 3: Nadat </a:t>
            </a:r>
            <a:r>
              <a:rPr lang="nl-NL" dirty="0"/>
              <a:t>de tweetallen onderling besproken hebben wat </a:t>
            </a:r>
            <a:r>
              <a:rPr lang="nl-NL" dirty="0" smtClean="0"/>
              <a:t>jullie hebben </a:t>
            </a:r>
            <a:r>
              <a:rPr lang="nl-NL" dirty="0"/>
              <a:t>waargenomen en begrepen, volgt een korte </a:t>
            </a:r>
            <a:r>
              <a:rPr lang="nl-NL" dirty="0" smtClean="0"/>
              <a:t>samenvatting.</a:t>
            </a:r>
          </a:p>
          <a:p>
            <a:pPr marL="0" indent="0">
              <a:buNone/>
            </a:pPr>
            <a:endParaRPr lang="nl-NL" dirty="0"/>
          </a:p>
        </p:txBody>
      </p:sp>
    </p:spTree>
    <p:extLst>
      <p:ext uri="{BB962C8B-B14F-4D97-AF65-F5344CB8AC3E}">
        <p14:creationId xmlns:p14="http://schemas.microsoft.com/office/powerpoint/2010/main" val="3947144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 van de les </a:t>
            </a:r>
            <a:endParaRPr lang="nl-NL" dirty="0"/>
          </a:p>
        </p:txBody>
      </p:sp>
      <p:sp>
        <p:nvSpPr>
          <p:cNvPr id="3" name="Tijdelijke aanduiding voor inhoud 2"/>
          <p:cNvSpPr>
            <a:spLocks noGrp="1"/>
          </p:cNvSpPr>
          <p:nvPr>
            <p:ph idx="1"/>
          </p:nvPr>
        </p:nvSpPr>
        <p:spPr/>
        <p:txBody>
          <a:bodyPr/>
          <a:lstStyle/>
          <a:p>
            <a:r>
              <a:rPr lang="nl-NL" dirty="0" smtClean="0"/>
              <a:t>Theorie: OGW- cyclus</a:t>
            </a:r>
          </a:p>
          <a:p>
            <a:r>
              <a:rPr lang="nl-NL" dirty="0" smtClean="0"/>
              <a:t>Opdracht 1 &amp; 2 OGW </a:t>
            </a:r>
          </a:p>
          <a:p>
            <a:r>
              <a:rPr lang="nl-NL" smtClean="0"/>
              <a:t>Spel; </a:t>
            </a:r>
            <a:r>
              <a:rPr lang="nl-NL" dirty="0" smtClean="0"/>
              <a:t>beeld maar uit! </a:t>
            </a:r>
          </a:p>
          <a:p>
            <a:endParaRPr lang="nl-NL" dirty="0"/>
          </a:p>
        </p:txBody>
      </p:sp>
    </p:spTree>
    <p:extLst>
      <p:ext uri="{BB962C8B-B14F-4D97-AF65-F5344CB8AC3E}">
        <p14:creationId xmlns:p14="http://schemas.microsoft.com/office/powerpoint/2010/main" val="1321375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Hand-out 8.2</a:t>
            </a:r>
            <a:br>
              <a:rPr lang="nl-NL" dirty="0" smtClean="0"/>
            </a:br>
            <a:r>
              <a:rPr lang="nl-NL" b="1" dirty="0" smtClean="0"/>
              <a:t>De OGW-cyclus</a:t>
            </a:r>
            <a:endParaRPr lang="nl-NL" b="1" dirty="0"/>
          </a:p>
        </p:txBody>
      </p:sp>
      <p:sp>
        <p:nvSpPr>
          <p:cNvPr id="3" name="Tijdelijke aanduiding voor inhoud 2"/>
          <p:cNvSpPr>
            <a:spLocks noGrp="1"/>
          </p:cNvSpPr>
          <p:nvPr>
            <p:ph idx="1"/>
          </p:nvPr>
        </p:nvSpPr>
        <p:spPr/>
        <p:txBody>
          <a:bodyPr>
            <a:normAutofit/>
          </a:bodyPr>
          <a:lstStyle/>
          <a:p>
            <a:pPr marL="0" indent="0">
              <a:buNone/>
            </a:pPr>
            <a:r>
              <a:rPr lang="nl-NL" dirty="0"/>
              <a:t>Opbrengstgericht werken (OGW) vraagt van de </a:t>
            </a:r>
            <a:r>
              <a:rPr lang="nl-NL" dirty="0" smtClean="0"/>
              <a:t>‘</a:t>
            </a:r>
            <a:r>
              <a:rPr lang="nl-NL" dirty="0" err="1" smtClean="0"/>
              <a:t>oa’er</a:t>
            </a:r>
            <a:r>
              <a:rPr lang="nl-NL" dirty="0" smtClean="0"/>
              <a:t> </a:t>
            </a:r>
            <a:r>
              <a:rPr lang="nl-NL" dirty="0"/>
              <a:t>bewust te werken aan de brede ontwikkeling van elk kind en daarbij ook specifieke doelen voor ogen te houden.  Om dit denkproces te ondersteunen, wordt gewerkt met een cyclisch (methodisch) model.  De studenten oriënteren zich op dit model en passen het onderdeel ‘waarnemen’ toe.  </a:t>
            </a:r>
          </a:p>
          <a:p>
            <a:r>
              <a:rPr lang="nl-NL" b="1" dirty="0"/>
              <a:t> </a:t>
            </a:r>
            <a:r>
              <a:rPr lang="nl-NL" b="1" dirty="0" smtClean="0"/>
              <a:t>Opdracht:</a:t>
            </a:r>
          </a:p>
          <a:p>
            <a:pPr>
              <a:buFontTx/>
              <a:buChar char="-"/>
            </a:pPr>
            <a:r>
              <a:rPr lang="nl-NL" dirty="0" smtClean="0"/>
              <a:t>Lees voor jezelf de hand-out 8.2 </a:t>
            </a:r>
            <a:r>
              <a:rPr lang="nl-NL" dirty="0" smtClean="0"/>
              <a:t>en de tekst</a:t>
            </a:r>
            <a:endParaRPr lang="nl-NL" dirty="0" smtClean="0"/>
          </a:p>
          <a:p>
            <a:pPr marL="0" indent="0">
              <a:buNone/>
            </a:pPr>
            <a:r>
              <a:rPr lang="nl-NL" dirty="0" smtClean="0"/>
              <a:t>- Beantwoord vervolgens de denkwolkjes in tweetallen </a:t>
            </a:r>
            <a:endParaRPr lang="nl-NL" dirty="0"/>
          </a:p>
        </p:txBody>
      </p:sp>
    </p:spTree>
    <p:extLst>
      <p:ext uri="{BB962C8B-B14F-4D97-AF65-F5344CB8AC3E}">
        <p14:creationId xmlns:p14="http://schemas.microsoft.com/office/powerpoint/2010/main" val="1532441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Hand-out 8.2 </a:t>
            </a:r>
            <a:endParaRPr lang="nl-NL" dirty="0"/>
          </a:p>
        </p:txBody>
      </p:sp>
      <p:sp>
        <p:nvSpPr>
          <p:cNvPr id="4" name="Wolkvormig bijschrift 3"/>
          <p:cNvSpPr/>
          <p:nvPr/>
        </p:nvSpPr>
        <p:spPr>
          <a:xfrm>
            <a:off x="5407685" y="2952206"/>
            <a:ext cx="2255520" cy="170688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Wat betekent dat voor mijn dagelijks praktijk?</a:t>
            </a:r>
            <a:endParaRPr lang="nl-NL" dirty="0"/>
          </a:p>
        </p:txBody>
      </p:sp>
      <p:sp>
        <p:nvSpPr>
          <p:cNvPr id="5" name="Tijdelijke aanduiding voor inhoud 4"/>
          <p:cNvSpPr>
            <a:spLocks noGrp="1"/>
          </p:cNvSpPr>
          <p:nvPr>
            <p:ph idx="1"/>
          </p:nvPr>
        </p:nvSpPr>
        <p:spPr>
          <a:xfrm>
            <a:off x="905692" y="2159727"/>
            <a:ext cx="3669986" cy="277539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rmAutofit lnSpcReduction="10000"/>
          </a:bodyPr>
          <a:lstStyle/>
          <a:p>
            <a:r>
              <a:rPr lang="nl-NL" dirty="0" smtClean="0"/>
              <a:t>Wat heeft deze tekst mij voor nieuws geleerd en wat vindt ik het belangrijkst?</a:t>
            </a:r>
            <a:endParaRPr lang="nl-NL" dirty="0"/>
          </a:p>
        </p:txBody>
      </p:sp>
      <p:sp>
        <p:nvSpPr>
          <p:cNvPr id="6" name="Wolkvormig bijschrift 5"/>
          <p:cNvSpPr/>
          <p:nvPr/>
        </p:nvSpPr>
        <p:spPr>
          <a:xfrm>
            <a:off x="8625840" y="2438400"/>
            <a:ext cx="2255520" cy="170688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Waar heb ik vragen over?</a:t>
            </a:r>
            <a:endParaRPr lang="nl-NL" dirty="0"/>
          </a:p>
        </p:txBody>
      </p:sp>
    </p:spTree>
    <p:extLst>
      <p:ext uri="{BB962C8B-B14F-4D97-AF65-F5344CB8AC3E}">
        <p14:creationId xmlns:p14="http://schemas.microsoft.com/office/powerpoint/2010/main" val="2275331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i="1" dirty="0" err="1" smtClean="0"/>
              <a:t>StILLE</a:t>
            </a:r>
            <a:r>
              <a:rPr lang="nl-NL" i="1" dirty="0" smtClean="0"/>
              <a:t> BORD SESSIE</a:t>
            </a:r>
            <a:r>
              <a:rPr lang="nl-NL" dirty="0" smtClean="0"/>
              <a:t/>
            </a:r>
            <a:br>
              <a:rPr lang="nl-NL" dirty="0" smtClean="0"/>
            </a:br>
            <a:r>
              <a:rPr lang="nl-NL" sz="2400" dirty="0" smtClean="0"/>
              <a:t>Oplossingsgericht werken is … </a:t>
            </a:r>
            <a:endParaRPr lang="nl-NL" sz="2400" dirty="0"/>
          </a:p>
        </p:txBody>
      </p:sp>
      <p:sp>
        <p:nvSpPr>
          <p:cNvPr id="3" name="Tijdelijke aanduiding voor inhoud 2"/>
          <p:cNvSpPr>
            <a:spLocks noGrp="1"/>
          </p:cNvSpPr>
          <p:nvPr>
            <p:ph idx="1"/>
          </p:nvPr>
        </p:nvSpPr>
        <p:spPr/>
        <p:txBody>
          <a:bodyPr/>
          <a:lstStyle/>
          <a:p>
            <a:endParaRPr lang="nl-NL" dirty="0"/>
          </a:p>
        </p:txBody>
      </p:sp>
    </p:spTree>
    <p:extLst>
      <p:ext uri="{BB962C8B-B14F-4D97-AF65-F5344CB8AC3E}">
        <p14:creationId xmlns:p14="http://schemas.microsoft.com/office/powerpoint/2010/main" val="1197170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a:r>
            <a:br>
              <a:rPr lang="nl-NL" dirty="0" smtClean="0"/>
            </a:br>
            <a:r>
              <a:rPr lang="nl-NL" dirty="0" smtClean="0"/>
              <a:t>De OGW </a:t>
            </a:r>
            <a:r>
              <a:rPr lang="nl-NL" dirty="0" err="1" smtClean="0"/>
              <a:t>CycLus</a:t>
            </a:r>
            <a:endParaRPr lang="nl-NL" dirty="0"/>
          </a:p>
        </p:txBody>
      </p:sp>
      <p:sp>
        <p:nvSpPr>
          <p:cNvPr id="3" name="Tijdelijke aanduiding voor inhoud 2"/>
          <p:cNvSpPr>
            <a:spLocks noGrp="1"/>
          </p:cNvSpPr>
          <p:nvPr>
            <p:ph idx="1"/>
          </p:nvPr>
        </p:nvSpPr>
        <p:spPr/>
        <p:txBody>
          <a:bodyPr/>
          <a:lstStyle/>
          <a:p>
            <a:r>
              <a:rPr lang="nl-NL" dirty="0" smtClean="0"/>
              <a:t>4 groepen maken </a:t>
            </a:r>
          </a:p>
          <a:p>
            <a:r>
              <a:rPr lang="nl-NL" dirty="0" smtClean="0"/>
              <a:t>Elke groep krijgt één fase</a:t>
            </a:r>
          </a:p>
          <a:p>
            <a:r>
              <a:rPr lang="nl-NL" dirty="0" smtClean="0"/>
              <a:t>Bedenk met je groep werkzaamheden die passen bij de fase</a:t>
            </a:r>
          </a:p>
          <a:p>
            <a:r>
              <a:rPr lang="nl-NL" dirty="0" smtClean="0"/>
              <a:t>Schrijf deze op en plak ze op de fases </a:t>
            </a:r>
            <a:endParaRPr lang="nl-NL" dirty="0"/>
          </a:p>
        </p:txBody>
      </p:sp>
    </p:spTree>
    <p:extLst>
      <p:ext uri="{BB962C8B-B14F-4D97-AF65-F5344CB8AC3E}">
        <p14:creationId xmlns:p14="http://schemas.microsoft.com/office/powerpoint/2010/main" val="753929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sp>
        <p:nvSpPr>
          <p:cNvPr id="4" name="Stroomdiagram: Of 3"/>
          <p:cNvSpPr/>
          <p:nvPr/>
        </p:nvSpPr>
        <p:spPr>
          <a:xfrm>
            <a:off x="2360816" y="124692"/>
            <a:ext cx="6999316" cy="6525489"/>
          </a:xfrm>
          <a:prstGeom prst="flowChar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 </a:t>
            </a:r>
          </a:p>
          <a:p>
            <a:pPr algn="ctr"/>
            <a:endParaRPr lang="nl-NL" dirty="0"/>
          </a:p>
        </p:txBody>
      </p:sp>
      <p:sp>
        <p:nvSpPr>
          <p:cNvPr id="5" name="Rechthoek 4"/>
          <p:cNvSpPr/>
          <p:nvPr/>
        </p:nvSpPr>
        <p:spPr>
          <a:xfrm>
            <a:off x="3657600" y="1715193"/>
            <a:ext cx="1753985" cy="9559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Realiseren</a:t>
            </a:r>
            <a:endParaRPr lang="nl-NL" dirty="0"/>
          </a:p>
        </p:txBody>
      </p:sp>
      <p:sp>
        <p:nvSpPr>
          <p:cNvPr id="6" name="Rechthoek 5"/>
          <p:cNvSpPr/>
          <p:nvPr/>
        </p:nvSpPr>
        <p:spPr>
          <a:xfrm>
            <a:off x="6508866" y="1715192"/>
            <a:ext cx="1753985" cy="9559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Waarnemen</a:t>
            </a:r>
            <a:endParaRPr lang="nl-NL" dirty="0"/>
          </a:p>
        </p:txBody>
      </p:sp>
      <p:sp>
        <p:nvSpPr>
          <p:cNvPr id="7" name="Rechthoek 6"/>
          <p:cNvSpPr/>
          <p:nvPr/>
        </p:nvSpPr>
        <p:spPr>
          <a:xfrm>
            <a:off x="3657600" y="4100945"/>
            <a:ext cx="1753985" cy="9559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Plannen</a:t>
            </a:r>
            <a:endParaRPr lang="nl-NL" dirty="0"/>
          </a:p>
        </p:txBody>
      </p:sp>
      <p:sp>
        <p:nvSpPr>
          <p:cNvPr id="8" name="Rechthoek 7"/>
          <p:cNvSpPr/>
          <p:nvPr/>
        </p:nvSpPr>
        <p:spPr>
          <a:xfrm>
            <a:off x="6583680" y="4100945"/>
            <a:ext cx="1753985" cy="9559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smtClean="0"/>
              <a:t>Begrijpen</a:t>
            </a:r>
            <a:endParaRPr lang="nl-NL" dirty="0"/>
          </a:p>
        </p:txBody>
      </p:sp>
    </p:spTree>
    <p:extLst>
      <p:ext uri="{BB962C8B-B14F-4D97-AF65-F5344CB8AC3E}">
        <p14:creationId xmlns:p14="http://schemas.microsoft.com/office/powerpoint/2010/main" val="2908494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b="1" dirty="0" smtClean="0"/>
              <a:t>Koppeling naar de praktijk </a:t>
            </a:r>
            <a:r>
              <a:rPr lang="nl-NL" dirty="0" smtClean="0"/>
              <a:t/>
            </a:r>
            <a:br>
              <a:rPr lang="nl-NL" dirty="0" smtClean="0"/>
            </a:br>
            <a:r>
              <a:rPr lang="nl-NL" dirty="0" smtClean="0"/>
              <a:t>Bedenk jouw eigen BPV voorbeeld op school</a:t>
            </a:r>
            <a:endParaRPr lang="nl-NL" dirty="0"/>
          </a:p>
        </p:txBody>
      </p:sp>
      <p:sp>
        <p:nvSpPr>
          <p:cNvPr id="3" name="Tijdelijke aanduiding voor inhoud 2"/>
          <p:cNvSpPr>
            <a:spLocks noGrp="1"/>
          </p:cNvSpPr>
          <p:nvPr>
            <p:ph idx="1"/>
          </p:nvPr>
        </p:nvSpPr>
        <p:spPr/>
        <p:txBody>
          <a:bodyPr/>
          <a:lstStyle/>
          <a:p>
            <a:pPr marL="0" indent="0">
              <a:buNone/>
            </a:pPr>
            <a:r>
              <a:rPr lang="nl-NL" b="1" dirty="0" smtClean="0"/>
              <a:t>Beantwoord in viertallen de volgende vragen:</a:t>
            </a:r>
          </a:p>
          <a:p>
            <a:pPr marL="0" indent="0">
              <a:buNone/>
            </a:pPr>
            <a:r>
              <a:rPr lang="nl-NL" dirty="0" smtClean="0"/>
              <a:t>Student </a:t>
            </a:r>
            <a:r>
              <a:rPr lang="nl-NL" dirty="0"/>
              <a:t>1 vertelt over hoe zij waarneemt; </a:t>
            </a:r>
            <a:endParaRPr lang="nl-NL" dirty="0" smtClean="0"/>
          </a:p>
          <a:p>
            <a:pPr marL="0" indent="0">
              <a:buNone/>
            </a:pPr>
            <a:r>
              <a:rPr lang="nl-NL" dirty="0" smtClean="0"/>
              <a:t>Student </a:t>
            </a:r>
            <a:r>
              <a:rPr lang="nl-NL" dirty="0"/>
              <a:t>2 over begrijpen; </a:t>
            </a:r>
          </a:p>
          <a:p>
            <a:pPr marL="0" indent="0">
              <a:buNone/>
            </a:pPr>
            <a:r>
              <a:rPr lang="nl-NL" dirty="0" smtClean="0"/>
              <a:t>Student </a:t>
            </a:r>
            <a:r>
              <a:rPr lang="nl-NL" dirty="0"/>
              <a:t>3 over plannen; </a:t>
            </a:r>
            <a:endParaRPr lang="nl-NL" dirty="0" smtClean="0"/>
          </a:p>
          <a:p>
            <a:pPr marL="0" indent="0">
              <a:buNone/>
            </a:pPr>
            <a:r>
              <a:rPr lang="nl-NL" dirty="0" smtClean="0"/>
              <a:t>Student </a:t>
            </a:r>
            <a:r>
              <a:rPr lang="nl-NL" dirty="0"/>
              <a:t>4 over realiseren. </a:t>
            </a:r>
          </a:p>
          <a:p>
            <a:pPr marL="0" indent="0">
              <a:buNone/>
            </a:pPr>
            <a:r>
              <a:rPr lang="nl-NL" dirty="0"/>
              <a:t> </a:t>
            </a:r>
          </a:p>
          <a:p>
            <a:endParaRPr lang="nl-NL" dirty="0"/>
          </a:p>
        </p:txBody>
      </p:sp>
    </p:spTree>
    <p:extLst>
      <p:ext uri="{BB962C8B-B14F-4D97-AF65-F5344CB8AC3E}">
        <p14:creationId xmlns:p14="http://schemas.microsoft.com/office/powerpoint/2010/main" val="40511326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
            </a:r>
            <a:br>
              <a:rPr lang="nl-NL" dirty="0" smtClean="0"/>
            </a:br>
            <a:r>
              <a:rPr lang="nl-NL" dirty="0" smtClean="0"/>
              <a:t>Onderdeel </a:t>
            </a:r>
            <a:r>
              <a:rPr lang="nl-NL" b="1" dirty="0" smtClean="0">
                <a:solidFill>
                  <a:srgbClr val="FF0000"/>
                </a:solidFill>
              </a:rPr>
              <a:t>waarnemen </a:t>
            </a:r>
            <a:endParaRPr lang="nl-NL" b="1" dirty="0">
              <a:solidFill>
                <a:srgbClr val="FF0000"/>
              </a:solidFill>
            </a:endParaRPr>
          </a:p>
        </p:txBody>
      </p:sp>
      <p:sp>
        <p:nvSpPr>
          <p:cNvPr id="3" name="Tijdelijke aanduiding voor inhoud 2"/>
          <p:cNvSpPr>
            <a:spLocks noGrp="1"/>
          </p:cNvSpPr>
          <p:nvPr>
            <p:ph idx="1"/>
          </p:nvPr>
        </p:nvSpPr>
        <p:spPr/>
        <p:txBody>
          <a:bodyPr/>
          <a:lstStyle/>
          <a:p>
            <a:pPr marL="0" indent="0">
              <a:buNone/>
            </a:pPr>
            <a:r>
              <a:rPr lang="nl-NL" b="1" dirty="0" smtClean="0"/>
              <a:t>Beantwoord in </a:t>
            </a:r>
            <a:r>
              <a:rPr lang="nl-NL" b="1" dirty="0"/>
              <a:t>groepjes van drie </a:t>
            </a:r>
            <a:r>
              <a:rPr lang="nl-NL" b="1" dirty="0" smtClean="0"/>
              <a:t>de </a:t>
            </a:r>
            <a:r>
              <a:rPr lang="nl-NL" b="1" dirty="0"/>
              <a:t>volgende vragen: </a:t>
            </a:r>
            <a:endParaRPr lang="nl-NL" b="1" dirty="0" smtClean="0"/>
          </a:p>
          <a:p>
            <a:pPr marL="0" indent="0">
              <a:buNone/>
            </a:pPr>
            <a:r>
              <a:rPr lang="nl-NL" dirty="0" smtClean="0"/>
              <a:t>Wat </a:t>
            </a:r>
            <a:r>
              <a:rPr lang="nl-NL" dirty="0"/>
              <a:t>zijn in jouw groep goede momenten voor het observeren van individuele kinderen of kleine groepjes? </a:t>
            </a:r>
            <a:endParaRPr lang="nl-NL" dirty="0" smtClean="0"/>
          </a:p>
          <a:p>
            <a:pPr marL="0" indent="0">
              <a:buNone/>
            </a:pPr>
            <a:r>
              <a:rPr lang="nl-NL" dirty="0" smtClean="0"/>
              <a:t>Hoe </a:t>
            </a:r>
            <a:r>
              <a:rPr lang="nl-NL" dirty="0"/>
              <a:t>zorgen jij of je collega’s ervoor dat je gemakkelijk kunt observeren en noteren? </a:t>
            </a:r>
            <a:endParaRPr lang="nl-NL" dirty="0" smtClean="0"/>
          </a:p>
          <a:p>
            <a:pPr marL="0" indent="0">
              <a:buNone/>
            </a:pPr>
            <a:r>
              <a:rPr lang="nl-NL" dirty="0" smtClean="0"/>
              <a:t>Hoe </a:t>
            </a:r>
            <a:r>
              <a:rPr lang="nl-NL" dirty="0"/>
              <a:t>zorgen jij en je collega’s je ervoor dat je geen kind vergeet? </a:t>
            </a:r>
            <a:endParaRPr lang="nl-NL" dirty="0" smtClean="0"/>
          </a:p>
          <a:p>
            <a:pPr marL="0" indent="0">
              <a:buNone/>
            </a:pPr>
            <a:r>
              <a:rPr lang="nl-NL" dirty="0" smtClean="0"/>
              <a:t>Ken </a:t>
            </a:r>
            <a:r>
              <a:rPr lang="nl-NL" dirty="0"/>
              <a:t>je de observatie-procedure en observatiemethode in je </a:t>
            </a:r>
            <a:r>
              <a:rPr lang="nl-NL" dirty="0" smtClean="0"/>
              <a:t>BPV</a:t>
            </a:r>
            <a:r>
              <a:rPr lang="nl-NL" dirty="0"/>
              <a:t> </a:t>
            </a:r>
            <a:r>
              <a:rPr lang="nl-NL" dirty="0" smtClean="0"/>
              <a:t>en op school?</a:t>
            </a:r>
            <a:endParaRPr lang="nl-NL" dirty="0"/>
          </a:p>
        </p:txBody>
      </p:sp>
    </p:spTree>
    <p:extLst>
      <p:ext uri="{BB962C8B-B14F-4D97-AF65-F5344CB8AC3E}">
        <p14:creationId xmlns:p14="http://schemas.microsoft.com/office/powerpoint/2010/main" val="101546270"/>
      </p:ext>
    </p:extLst>
  </p:cSld>
  <p:clrMapOvr>
    <a:masterClrMapping/>
  </p:clrMapOvr>
  <p:timing>
    <p:tnLst>
      <p:par>
        <p:cTn id="1" dur="indefinite" restart="never" nodeType="tmRoot"/>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TM10001114[[fn=Galerie]]</Template>
  <TotalTime>2755</TotalTime>
  <Words>343</Words>
  <Application>Microsoft Office PowerPoint</Application>
  <PresentationFormat>Breedbeeld</PresentationFormat>
  <Paragraphs>44</Paragraphs>
  <Slides>10</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Gill Sans MT</vt:lpstr>
      <vt:lpstr>Wingdings</vt:lpstr>
      <vt:lpstr>Gallery</vt:lpstr>
      <vt:lpstr>Ontwikkelingsgericht werken </vt:lpstr>
      <vt:lpstr>Inhoud van de les </vt:lpstr>
      <vt:lpstr>Hand-out 8.2 De OGW-cyclus</vt:lpstr>
      <vt:lpstr>Hand-out 8.2 </vt:lpstr>
      <vt:lpstr>StILLE BORD SESSIE Oplossingsgericht werken is … </vt:lpstr>
      <vt:lpstr> De OGW CycLus</vt:lpstr>
      <vt:lpstr>PowerPoint-presentatie</vt:lpstr>
      <vt:lpstr>Koppeling naar de praktijk  Bedenk jouw eigen BPV voorbeeld op school</vt:lpstr>
      <vt:lpstr> Onderdeel waarnemen </vt:lpstr>
      <vt:lpstr>Beeld maar uit!   Fase 1 : waarnemen en Fase 2: Begrijpen </vt:lpstr>
    </vt:vector>
  </TitlesOfParts>
  <Company>Drenthe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Ontwikkelingsgericht werken</dc:title>
  <dc:creator>Bos, Jolijn</dc:creator>
  <cp:lastModifiedBy>Bos, Jolijn</cp:lastModifiedBy>
  <cp:revision>12</cp:revision>
  <dcterms:created xsi:type="dcterms:W3CDTF">2018-04-04T10:39:15Z</dcterms:created>
  <dcterms:modified xsi:type="dcterms:W3CDTF">2019-04-09T12:46:31Z</dcterms:modified>
</cp:coreProperties>
</file>